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6"/>
  </p:notesMasterIdLst>
  <p:sldIdLst>
    <p:sldId id="256" r:id="rId2"/>
    <p:sldId id="257" r:id="rId3"/>
    <p:sldId id="270" r:id="rId4"/>
    <p:sldId id="258" r:id="rId5"/>
    <p:sldId id="296" r:id="rId6"/>
    <p:sldId id="301" r:id="rId7"/>
    <p:sldId id="306" r:id="rId8"/>
    <p:sldId id="307" r:id="rId9"/>
    <p:sldId id="308" r:id="rId10"/>
    <p:sldId id="302" r:id="rId11"/>
    <p:sldId id="304" r:id="rId12"/>
    <p:sldId id="303" r:id="rId13"/>
    <p:sldId id="305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" initials="M" lastIdx="1" clrIdx="0">
    <p:extLst>
      <p:ext uri="{19B8F6BF-5375-455C-9EA6-DF929625EA0E}">
        <p15:presenceInfo xmlns:p15="http://schemas.microsoft.com/office/powerpoint/2012/main" userId="7fa1ba6849e9d2d2" providerId="Windows Live"/>
      </p:ext>
    </p:extLst>
  </p:cmAuthor>
  <p:cmAuthor id="2" name="SMITH Mark" initials="SM" lastIdx="1" clrIdx="1">
    <p:extLst>
      <p:ext uri="{19B8F6BF-5375-455C-9EA6-DF929625EA0E}">
        <p15:presenceInfo xmlns:p15="http://schemas.microsoft.com/office/powerpoint/2012/main" userId="SMITH M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93844" autoAdjust="0"/>
  </p:normalViewPr>
  <p:slideViewPr>
    <p:cSldViewPr snapToGrid="0">
      <p:cViewPr varScale="1">
        <p:scale>
          <a:sx n="78" d="100"/>
          <a:sy n="78" d="100"/>
        </p:scale>
        <p:origin x="8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1B92B-36D6-4B1E-9BFE-A5FE22EEABB4}" type="datetimeFigureOut">
              <a:rPr lang="en-GB" smtClean="0"/>
              <a:t>19/04/2022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7F8DC-E818-4BF5-ABA3-186A72966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8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1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5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8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4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0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0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4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99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2C90-EBA1-427C-AFD5-D513E34DD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GB" dirty="0"/>
              <a:t>Introduction to Python –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28B10-88E6-46FD-AAFB-7C49047B2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GB" dirty="0"/>
              <a:t>Mark Smith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B0B0648-AE5F-4E0A-8AA3-9AB1B591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3" r="35750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Python Logo | Python Software Foundation">
            <a:extLst>
              <a:ext uri="{FF2B5EF4-FFF2-40B4-BE49-F238E27FC236}">
                <a16:creationId xmlns:a16="http://schemas.microsoft.com/office/drawing/2014/main" id="{62C3313C-B9CD-4631-AF15-96CAC419F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82" y="3204894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7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Remember turtle?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E57B-5E54-4B73-8F57-4116C3C64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6" t="6258" r="23877" b="54422"/>
          <a:stretch/>
        </p:blipFill>
        <p:spPr>
          <a:xfrm>
            <a:off x="700633" y="2500604"/>
            <a:ext cx="3837367" cy="3340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9DAC4-6228-4D7E-AC95-57DDB7B6376F}"/>
              </a:ext>
            </a:extLst>
          </p:cNvPr>
          <p:cNvSpPr txBox="1">
            <a:spLocks/>
          </p:cNvSpPr>
          <p:nvPr/>
        </p:nvSpPr>
        <p:spPr>
          <a:xfrm>
            <a:off x="4957482" y="1879313"/>
            <a:ext cx="6308911" cy="276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Here’s the code, can you remember how it works?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F7A23-9976-47C0-877D-6E0E10DA6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47092" r="69073" b="21177"/>
          <a:stretch/>
        </p:blipFill>
        <p:spPr>
          <a:xfrm>
            <a:off x="5190565" y="2500604"/>
            <a:ext cx="2169459" cy="31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Remember turtle?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E57B-5E54-4B73-8F57-4116C3C64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6" t="6258" r="23877" b="54422"/>
          <a:stretch/>
        </p:blipFill>
        <p:spPr>
          <a:xfrm>
            <a:off x="700633" y="2500604"/>
            <a:ext cx="3837367" cy="3340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9DAC4-6228-4D7E-AC95-57DDB7B6376F}"/>
              </a:ext>
            </a:extLst>
          </p:cNvPr>
          <p:cNvSpPr txBox="1">
            <a:spLocks/>
          </p:cNvSpPr>
          <p:nvPr/>
        </p:nvSpPr>
        <p:spPr>
          <a:xfrm>
            <a:off x="4880854" y="1601491"/>
            <a:ext cx="2330824" cy="276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draw a square?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1D95D-C3A8-41E4-835C-C49CB98B5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7" t="44314" r="69073" b="25882"/>
          <a:stretch/>
        </p:blipFill>
        <p:spPr>
          <a:xfrm>
            <a:off x="5029200" y="2407023"/>
            <a:ext cx="2052918" cy="28367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506A83-91B4-42F9-8845-933C0706EDD3}"/>
              </a:ext>
            </a:extLst>
          </p:cNvPr>
          <p:cNvCxnSpPr/>
          <p:nvPr/>
        </p:nvCxnSpPr>
        <p:spPr>
          <a:xfrm>
            <a:off x="7431741" y="3854824"/>
            <a:ext cx="127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FEC6CD-C9DC-4F73-912F-881E57464964}"/>
              </a:ext>
            </a:extLst>
          </p:cNvPr>
          <p:cNvSpPr txBox="1">
            <a:spLocks/>
          </p:cNvSpPr>
          <p:nvPr/>
        </p:nvSpPr>
        <p:spPr>
          <a:xfrm>
            <a:off x="9061073" y="1601491"/>
            <a:ext cx="2330824" cy="276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make the code shorter?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C8A80-5160-4092-A813-BE48C14ED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0" t="39774" r="70189" b="42222"/>
          <a:stretch/>
        </p:blipFill>
        <p:spPr>
          <a:xfrm>
            <a:off x="9061070" y="2433951"/>
            <a:ext cx="1992412" cy="16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Remember turtle?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E57B-5E54-4B73-8F57-4116C3C64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6" t="6258" r="23877" b="54422"/>
          <a:stretch/>
        </p:blipFill>
        <p:spPr>
          <a:xfrm>
            <a:off x="700633" y="2500604"/>
            <a:ext cx="3837367" cy="3340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9DAC4-6228-4D7E-AC95-57DDB7B6376F}"/>
              </a:ext>
            </a:extLst>
          </p:cNvPr>
          <p:cNvSpPr txBox="1">
            <a:spLocks/>
          </p:cNvSpPr>
          <p:nvPr/>
        </p:nvSpPr>
        <p:spPr>
          <a:xfrm>
            <a:off x="4901142" y="1406023"/>
            <a:ext cx="6308911" cy="3158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Here are some exercises: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Draw a triangle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Write a function to draw the triangle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Write a function to draw a square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Draw a 5 and 6 sided shape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Write a function that draws an n-sided shape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F1BE72-5F83-4E5A-996C-F7F0F7E223C0}"/>
              </a:ext>
            </a:extLst>
          </p:cNvPr>
          <p:cNvGrpSpPr/>
          <p:nvPr/>
        </p:nvGrpSpPr>
        <p:grpSpPr>
          <a:xfrm>
            <a:off x="4901142" y="4466456"/>
            <a:ext cx="5977030" cy="1402060"/>
            <a:chOff x="4901142" y="4466456"/>
            <a:chExt cx="5977030" cy="1402060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AB53CD0-66F7-45A9-9FD0-0E6981B74609}"/>
                </a:ext>
              </a:extLst>
            </p:cNvPr>
            <p:cNvSpPr txBox="1">
              <a:spLocks/>
            </p:cNvSpPr>
            <p:nvPr/>
          </p:nvSpPr>
          <p:spPr>
            <a:xfrm>
              <a:off x="4901142" y="4699210"/>
              <a:ext cx="3158129" cy="9641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Hint: Exterior angles of an n-sided shape are 360/n</a:t>
              </a:r>
            </a:p>
          </p:txBody>
        </p:sp>
        <p:pic>
          <p:nvPicPr>
            <p:cNvPr id="1026" name="Picture 2" descr="Interior Angles of a Polygon (13 Step-by-Step Examples!)">
              <a:extLst>
                <a:ext uri="{FF2B5EF4-FFF2-40B4-BE49-F238E27FC236}">
                  <a16:creationId xmlns:a16="http://schemas.microsoft.com/office/drawing/2014/main" id="{672A907D-67A5-4AE4-98C0-5D11DB1F28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57"/>
            <a:stretch/>
          </p:blipFill>
          <p:spPr bwMode="auto">
            <a:xfrm>
              <a:off x="8184776" y="4466456"/>
              <a:ext cx="2693396" cy="140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103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Now use your functions together to draw some shapes!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F5978-9878-4466-B830-B89D87735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52" t="35856" r="29501" b="45976"/>
          <a:stretch/>
        </p:blipFill>
        <p:spPr>
          <a:xfrm>
            <a:off x="630274" y="2980462"/>
            <a:ext cx="3052506" cy="1870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2DD02F-9313-4E55-B7B9-F9C1A5D31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1" t="20425" r="22149" b="17499"/>
          <a:stretch/>
        </p:blipFill>
        <p:spPr>
          <a:xfrm>
            <a:off x="5382803" y="3429000"/>
            <a:ext cx="2276272" cy="2284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394F4-B982-47E7-8DC0-8291F554B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6" t="37778" r="39453" b="29262"/>
          <a:stretch/>
        </p:blipFill>
        <p:spPr>
          <a:xfrm>
            <a:off x="3000374" y="2284856"/>
            <a:ext cx="2600325" cy="2468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AE254-CC15-4A42-A1F2-272445C5B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10" t="33437" r="29298" b="27660"/>
          <a:stretch/>
        </p:blipFill>
        <p:spPr>
          <a:xfrm>
            <a:off x="8263760" y="2085216"/>
            <a:ext cx="3052507" cy="26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1EC6-EC5C-4DDA-9E35-44B63D1A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class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59EC-688C-4D99-85C0-4627944AB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week we have looked at: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are Relational Operators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are Conditional Operators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use Conditional statements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7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36DF-7160-4C53-B4E5-BE096D18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A22BE-C069-4DDA-ADCF-0C98BBB3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67" y="1811862"/>
            <a:ext cx="10691265" cy="421571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1 – Getting Started: Introduction and Arithmetic Operators</a:t>
            </a:r>
            <a:endParaRPr lang="en-GB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2 – Types and Variables </a:t>
            </a:r>
            <a:endParaRPr lang="en-GB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3 – Functions</a:t>
            </a:r>
            <a:endParaRPr lang="en-GB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4 – Conditional Statements </a:t>
            </a:r>
            <a:endParaRPr lang="en-GB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5 – </a:t>
            </a:r>
            <a:r>
              <a:rPr lang="en-GB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Further Conditionals and Recursion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6 – </a:t>
            </a:r>
            <a:r>
              <a:rPr lang="en-GB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Functions with Return Values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7 – Loops, Lists and Turtles</a:t>
            </a:r>
            <a:endParaRPr lang="en-GB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8 – </a:t>
            </a:r>
            <a:r>
              <a:rPr lang="en-GB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Snake Project</a:t>
            </a:r>
          </a:p>
          <a:p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Lesson 9 – 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Review of previous materials</a:t>
            </a:r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GB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4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2B1C-3AFE-4CB5-BF8A-3AEAFC1E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8069E-C7B1-4F2B-99F2-F275D433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code snake?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8824B-EAD6-4804-947D-4B714141B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9" t="-1" r="47882" b="47727"/>
          <a:stretch/>
        </p:blipFill>
        <p:spPr>
          <a:xfrm>
            <a:off x="3916862" y="1294257"/>
            <a:ext cx="4358275" cy="4641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5B79C-BB30-4608-8A32-06FFC1D7F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" t="17205" r="74548" b="2629"/>
          <a:stretch/>
        </p:blipFill>
        <p:spPr>
          <a:xfrm>
            <a:off x="8551552" y="1114022"/>
            <a:ext cx="2563932" cy="48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D12C-28B3-4368-AC90-45D8E07D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 – Review of previous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32D1-E8F0-4C37-89BE-F6D6A5CA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Today we will review: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use functions?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use conditionals?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use loops?</a:t>
            </a:r>
          </a:p>
        </p:txBody>
      </p:sp>
    </p:spTree>
    <p:extLst>
      <p:ext uri="{BB962C8B-B14F-4D97-AF65-F5344CB8AC3E}">
        <p14:creationId xmlns:p14="http://schemas.microsoft.com/office/powerpoint/2010/main" val="86175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write conditional statements?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0EF70-E9DA-4161-AFE2-7C8C25A87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40000" r="55083" b="40741"/>
          <a:stretch/>
        </p:blipFill>
        <p:spPr>
          <a:xfrm>
            <a:off x="872085" y="2323499"/>
            <a:ext cx="6633615" cy="167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 -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86917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ask the user for input?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8695B0-617E-4FC5-97FA-CA20EDEBC34E}"/>
              </a:ext>
            </a:extLst>
          </p:cNvPr>
          <p:cNvSpPr txBox="1">
            <a:spLocks/>
          </p:cNvSpPr>
          <p:nvPr/>
        </p:nvSpPr>
        <p:spPr>
          <a:xfrm>
            <a:off x="750367" y="4230264"/>
            <a:ext cx="10691265" cy="86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Let’s do some exercises on conditional statements!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184F5-EE1B-4B90-BD60-29ABD4E7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" t="29583" r="77734" b="66563"/>
          <a:stretch/>
        </p:blipFill>
        <p:spPr>
          <a:xfrm>
            <a:off x="700633" y="2431345"/>
            <a:ext cx="7271792" cy="7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8"/>
            <a:ext cx="10691265" cy="3627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first loop we will see is a for loop, we can use this in a few different ways: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access the letters of a string, one at a time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access elements of a list, one at a time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run some code a given number of times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E9866-4BEE-4608-B283-9F9CB7009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" t="31290" r="85073" b="63364"/>
          <a:stretch/>
        </p:blipFill>
        <p:spPr>
          <a:xfrm>
            <a:off x="6286501" y="2293126"/>
            <a:ext cx="3724274" cy="79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42B12-F80F-4401-9A5A-8D989C4C6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" t="62553" r="76622" b="30922"/>
          <a:stretch/>
        </p:blipFill>
        <p:spPr>
          <a:xfrm>
            <a:off x="6286500" y="3428999"/>
            <a:ext cx="3724273" cy="625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C7AE2-CDAE-48AD-83C8-7F0B5412B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t="70638" r="80053" b="22128"/>
          <a:stretch/>
        </p:blipFill>
        <p:spPr>
          <a:xfrm>
            <a:off x="6286499" y="4364298"/>
            <a:ext cx="3724272" cy="8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66558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do we write functions?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CD27A0-87EB-479C-B6FE-C2A15F897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32633" r="61964" b="61484"/>
          <a:stretch/>
        </p:blipFill>
        <p:spPr>
          <a:xfrm>
            <a:off x="800101" y="2466861"/>
            <a:ext cx="8674633" cy="76270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B1694-53B0-464D-B1CE-D9448AA0C146}"/>
              </a:ext>
            </a:extLst>
          </p:cNvPr>
          <p:cNvSpPr txBox="1">
            <a:spLocks/>
          </p:cNvSpPr>
          <p:nvPr/>
        </p:nvSpPr>
        <p:spPr>
          <a:xfrm>
            <a:off x="800101" y="3668290"/>
            <a:ext cx="10691265" cy="66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Let’s do some exercises on functions!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517-F1E6-4994-BB8C-C3F68D25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– Useful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354C-B85D-47C2-8BB3-DC92FDD0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858539"/>
            <a:ext cx="10691265" cy="66558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Here is some useful code for the exercises!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B1694-53B0-464D-B1CE-D9448AA0C146}"/>
              </a:ext>
            </a:extLst>
          </p:cNvPr>
          <p:cNvSpPr txBox="1">
            <a:spLocks/>
          </p:cNvSpPr>
          <p:nvPr/>
        </p:nvSpPr>
        <p:spPr>
          <a:xfrm>
            <a:off x="800101" y="3668290"/>
            <a:ext cx="10691265" cy="665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003612-EFF0-4178-8561-46F7F763B06E}"/>
              </a:ext>
            </a:extLst>
          </p:cNvPr>
          <p:cNvGrpSpPr/>
          <p:nvPr/>
        </p:nvGrpSpPr>
        <p:grpSpPr>
          <a:xfrm>
            <a:off x="407821" y="2395011"/>
            <a:ext cx="11276890" cy="823270"/>
            <a:chOff x="357391" y="2406299"/>
            <a:chExt cx="11276890" cy="823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7AEEE4-6C4D-49A5-ADC3-0F149CC36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8" t="29996" r="88868" b="63835"/>
            <a:stretch/>
          </p:blipFill>
          <p:spPr>
            <a:xfrm>
              <a:off x="800101" y="2461713"/>
              <a:ext cx="2341933" cy="7678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6657CD-72F8-4B2F-ABDD-046AFAAFA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87" t="85460" r="21950" b="8371"/>
            <a:stretch/>
          </p:blipFill>
          <p:spPr>
            <a:xfrm>
              <a:off x="5077028" y="2461713"/>
              <a:ext cx="6557253" cy="76785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57AC985-69B1-456B-83CD-557DA54B38C6}"/>
                </a:ext>
              </a:extLst>
            </p:cNvPr>
            <p:cNvCxnSpPr/>
            <p:nvPr/>
          </p:nvCxnSpPr>
          <p:spPr>
            <a:xfrm>
              <a:off x="3317740" y="2845641"/>
              <a:ext cx="1400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256C2904-D790-452B-A868-27011830D4D4}"/>
                </a:ext>
              </a:extLst>
            </p:cNvPr>
            <p:cNvSpPr txBox="1">
              <a:spLocks/>
            </p:cNvSpPr>
            <p:nvPr/>
          </p:nvSpPr>
          <p:spPr>
            <a:xfrm>
              <a:off x="3584744" y="2406299"/>
              <a:ext cx="866774" cy="5565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prints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8C16DB-51FD-4CB1-973D-E3A9897A46B5}"/>
                </a:ext>
              </a:extLst>
            </p:cNvPr>
            <p:cNvSpPr/>
            <p:nvPr/>
          </p:nvSpPr>
          <p:spPr>
            <a:xfrm>
              <a:off x="357391" y="2770012"/>
              <a:ext cx="218771" cy="1928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3BD5E9-6301-4D39-ABBE-E80B9D7A5724}"/>
              </a:ext>
            </a:extLst>
          </p:cNvPr>
          <p:cNvGrpSpPr/>
          <p:nvPr/>
        </p:nvGrpSpPr>
        <p:grpSpPr>
          <a:xfrm>
            <a:off x="407821" y="3722809"/>
            <a:ext cx="11138191" cy="556547"/>
            <a:chOff x="403605" y="3882211"/>
            <a:chExt cx="11138191" cy="556547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19156FA-5D4E-409B-B075-AF73F95437B7}"/>
                </a:ext>
              </a:extLst>
            </p:cNvPr>
            <p:cNvSpPr txBox="1">
              <a:spLocks/>
            </p:cNvSpPr>
            <p:nvPr/>
          </p:nvSpPr>
          <p:spPr>
            <a:xfrm>
              <a:off x="850531" y="3882211"/>
              <a:ext cx="3937201" cy="5565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5! Means 5 ‘factorial’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8C99E9-C58B-46DF-8C6A-35D6FC6E37EE}"/>
                </a:ext>
              </a:extLst>
            </p:cNvPr>
            <p:cNvSpPr/>
            <p:nvPr/>
          </p:nvSpPr>
          <p:spPr>
            <a:xfrm>
              <a:off x="403605" y="4066150"/>
              <a:ext cx="218771" cy="1928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909E6E3-A3AD-4411-8107-9A03B1CD48E4}"/>
                </a:ext>
              </a:extLst>
            </p:cNvPr>
            <p:cNvCxnSpPr/>
            <p:nvPr/>
          </p:nvCxnSpPr>
          <p:spPr>
            <a:xfrm>
              <a:off x="3368169" y="4162567"/>
              <a:ext cx="14007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B56348-C3FD-4A3E-99A0-61E2BC1AECC4}"/>
                </a:ext>
              </a:extLst>
            </p:cNvPr>
            <p:cNvSpPr txBox="1"/>
            <p:nvPr/>
          </p:nvSpPr>
          <p:spPr>
            <a:xfrm>
              <a:off x="5127458" y="3960430"/>
              <a:ext cx="6414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5! = 5 x 4 x 3 x 2 x 1</a:t>
              </a: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5B3B880-D95B-41EF-8E5A-10949DE54D98}"/>
              </a:ext>
            </a:extLst>
          </p:cNvPr>
          <p:cNvSpPr txBox="1"/>
          <p:nvPr/>
        </p:nvSpPr>
        <p:spPr>
          <a:xfrm>
            <a:off x="9324975" y="3539417"/>
            <a:ext cx="170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is 3! ?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is 8! ?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is 10! 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94986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392026"/>
      </a:dk2>
      <a:lt2>
        <a:srgbClr val="E2E4E8"/>
      </a:lt2>
      <a:accent1>
        <a:srgbClr val="DC9026"/>
      </a:accent1>
      <a:accent2>
        <a:srgbClr val="D53717"/>
      </a:accent2>
      <a:accent3>
        <a:srgbClr val="E72958"/>
      </a:accent3>
      <a:accent4>
        <a:srgbClr val="D51796"/>
      </a:accent4>
      <a:accent5>
        <a:srgbClr val="D729E7"/>
      </a:accent5>
      <a:accent6>
        <a:srgbClr val="7617D5"/>
      </a:accent6>
      <a:hlink>
        <a:srgbClr val="3F74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374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Calisto MT</vt:lpstr>
      <vt:lpstr>Univers Condensed</vt:lpstr>
      <vt:lpstr>ChronicleVTI</vt:lpstr>
      <vt:lpstr>Introduction to Python – Week 9</vt:lpstr>
      <vt:lpstr>Course outline</vt:lpstr>
      <vt:lpstr>Last Week</vt:lpstr>
      <vt:lpstr>This Week – Review of previous material</vt:lpstr>
      <vt:lpstr>conditionals</vt:lpstr>
      <vt:lpstr>Conditionals - input</vt:lpstr>
      <vt:lpstr>Loops</vt:lpstr>
      <vt:lpstr>functions</vt:lpstr>
      <vt:lpstr>Functions – Useful code</vt:lpstr>
      <vt:lpstr>turtle</vt:lpstr>
      <vt:lpstr>turtle</vt:lpstr>
      <vt:lpstr>turtle</vt:lpstr>
      <vt:lpstr>turtle</vt:lpstr>
      <vt:lpstr>End of class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Mark</dc:creator>
  <cp:lastModifiedBy>SMITH Mark</cp:lastModifiedBy>
  <cp:revision>128</cp:revision>
  <dcterms:created xsi:type="dcterms:W3CDTF">2021-06-18T12:43:24Z</dcterms:created>
  <dcterms:modified xsi:type="dcterms:W3CDTF">2022-04-19T09:27:46Z</dcterms:modified>
</cp:coreProperties>
</file>